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9" r:id="rId3"/>
    <p:sldId id="271" r:id="rId4"/>
    <p:sldId id="265" r:id="rId5"/>
    <p:sldId id="264" r:id="rId6"/>
    <p:sldId id="263" r:id="rId7"/>
    <p:sldId id="262" r:id="rId8"/>
    <p:sldId id="261" r:id="rId9"/>
    <p:sldId id="260" r:id="rId10"/>
    <p:sldId id="270" r:id="rId11"/>
    <p:sldId id="268" r:id="rId12"/>
    <p:sldId id="258" r:id="rId13"/>
    <p:sldId id="266" r:id="rId14"/>
    <p:sldId id="267" r:id="rId15"/>
    <p:sldId id="269" r:id="rId16"/>
    <p:sldId id="257"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522"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en-US" smtClean="0"/>
              <a:t>Click to edit Master title style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white"/>
        <p:txBody>
          <a:bodyPr/>
          <a:lstStyle/>
          <a:p>
            <a:fld id="{D5D4A9A7-646B-4A54-9C22-8720BC598D10}" type="datetimeFigureOut">
              <a:rPr lang="en-US" smtClean="0"/>
              <a:t>1/14/2013</a:t>
            </a:fld>
            <a:endParaRPr lang="en-US"/>
          </a:p>
        </p:txBody>
      </p:sp>
      <p:sp>
        <p:nvSpPr>
          <p:cNvPr id="5" name="Footer Placeholder 4"/>
          <p:cNvSpPr>
            <a:spLocks noGrp="1"/>
          </p:cNvSpPr>
          <p:nvPr>
            <p:ph type="ftr" sz="quarter" idx="11"/>
          </p:nvPr>
        </p:nvSpPr>
        <p:spPr bwMode="white"/>
        <p:txBody>
          <a:bodyPr/>
          <a:lstStyle/>
          <a:p>
            <a:endParaRPr lang="en-US"/>
          </a:p>
        </p:txBody>
      </p:sp>
      <p:sp>
        <p:nvSpPr>
          <p:cNvPr id="6" name="Slide Number Placeholder 5"/>
          <p:cNvSpPr>
            <a:spLocks noGrp="1"/>
          </p:cNvSpPr>
          <p:nvPr>
            <p:ph type="sldNum" sz="quarter" idx="12"/>
          </p:nvPr>
        </p:nvSpPr>
        <p:spPr/>
        <p:txBody>
          <a:bodyPr/>
          <a:lstStyle/>
          <a:p>
            <a:fld id="{D7BFA154-97F9-4037-B72F-D0CA813C9D68}"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D4A9A7-646B-4A54-9C22-8720BC598D10}" type="datetimeFigureOut">
              <a:rPr lang="en-US" smtClean="0"/>
              <a:t>1/14/2013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FA154-97F9-4037-B72F-D0CA813C9D6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5D4A9A7-646B-4A54-9C22-8720BC598D10}" type="datetimeFigureOut">
              <a:rPr lang="en-US" smtClean="0"/>
              <a:t>1/14/2013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FA154-97F9-4037-B72F-D0CA813C9D6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5D4A9A7-646B-4A54-9C22-8720BC598D10}" type="datetimeFigureOut">
              <a:rPr lang="en-US" smtClean="0"/>
              <a:t>1/14/2013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FA154-97F9-4037-B72F-D0CA813C9D68}" type="slidenum">
              <a:rPr lang="en-US" smtClean="0"/>
              <a:t>‹#›</a:t>
            </a:fld>
            <a:endParaRPr lang="en-US"/>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5D4A9A7-646B-4A54-9C22-8720BC598D10}" type="datetimeFigureOut">
              <a:rPr lang="en-US" smtClean="0"/>
              <a:t>1/14/2013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BFA154-97F9-4037-B72F-D0CA813C9D68}" type="slidenum">
              <a:rPr lang="en-US" smtClean="0"/>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D5D4A9A7-646B-4A54-9C22-8720BC598D10}" type="datetimeFigureOut">
              <a:rPr lang="en-US" smtClean="0"/>
              <a:t>1/14/2013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BFA154-97F9-4037-B72F-D0CA813C9D68}" type="slidenum">
              <a:rPr lang="en-US" smtClean="0"/>
              <a:t>‹#›</a:t>
            </a:fld>
            <a:endParaRPr lang="en-US"/>
          </a:p>
        </p:txBody>
      </p:sp>
      <p:sp>
        <p:nvSpPr>
          <p:cNvPr id="12" name="Content Placeholder 11"/>
          <p:cNvSpPr>
            <a:spLocks noGrp="1"/>
          </p:cNvSpPr>
          <p:nvPr>
            <p:ph sz="quarter" idx="14"/>
          </p:nvPr>
        </p:nvSpPr>
        <p:spPr>
          <a:xfrm>
            <a:off x="46482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D5D4A9A7-646B-4A54-9C22-8720BC598D10}" type="datetimeFigureOut">
              <a:rPr lang="en-US" smtClean="0"/>
              <a:t>1/14/2013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7BFA154-97F9-4037-B72F-D0CA813C9D6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5D4A9A7-646B-4A54-9C22-8720BC598D10}" type="datetimeFigureOut">
              <a:rPr lang="en-US" smtClean="0"/>
              <a:t>1/14/2013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7BFA154-97F9-4037-B72F-D0CA813C9D68}" type="slidenum">
              <a:rPr lang="en-US" smtClean="0"/>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5D4A9A7-646B-4A54-9C22-8720BC598D10}" type="datetimeFigureOut">
              <a:rPr lang="en-US" smtClean="0"/>
              <a:t>1/14/2013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BFA154-97F9-4037-B72F-D0CA813C9D6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5D4A9A7-646B-4A54-9C22-8720BC598D10}" type="datetimeFigureOut">
              <a:rPr lang="en-US" smtClean="0"/>
              <a:t>1/14/2013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BFA154-97F9-4037-B72F-D0CA813C9D68}" type="slidenum">
              <a:rPr lang="en-US" smtClean="0"/>
              <a:t>‹#›</a:t>
            </a:fld>
            <a:endParaRPr lang="en-US"/>
          </a:p>
        </p:txBody>
      </p:sp>
      <p:sp>
        <p:nvSpPr>
          <p:cNvPr id="9" name="Content Placeholder 8"/>
          <p:cNvSpPr>
            <a:spLocks noGrp="1"/>
          </p:cNvSpPr>
          <p:nvPr>
            <p:ph sz="quarter" idx="13"/>
          </p:nvPr>
        </p:nvSpPr>
        <p:spPr>
          <a:xfrm>
            <a:off x="1371600" y="1676400"/>
            <a:ext cx="32766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5D4A9A7-646B-4A54-9C22-8720BC598D10}" type="datetimeFigureOut">
              <a:rPr lang="en-US" smtClean="0"/>
              <a:t>1/14/2013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BFA154-97F9-4037-B72F-D0CA813C9D68}"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D5D4A9A7-646B-4A54-9C22-8720BC598D10}" type="datetimeFigureOut">
              <a:rPr lang="en-US" smtClean="0"/>
              <a:t>1/14/2013</a:t>
            </a:fld>
            <a:endParaRPr lang="en-US"/>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en-US"/>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D7BFA154-97F9-4037-B72F-D0CA813C9D6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effectLst>
                  <a:outerShdw blurRad="38100" dist="38100" dir="2700000" algn="tl">
                    <a:srgbClr val="000000">
                      <a:alpha val="43137"/>
                    </a:srgbClr>
                  </a:outerShdw>
                </a:effectLst>
              </a:rPr>
              <a:t>Bipolar Disorder</a:t>
            </a:r>
            <a:endParaRPr lang="en-US" dirty="0">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lstStyle/>
          <a:p>
            <a:r>
              <a:rPr lang="en-US" i="0" dirty="0" smtClean="0">
                <a:solidFill>
                  <a:schemeClr val="tx1"/>
                </a:solidFill>
              </a:rPr>
              <a:t>By Beth Atkinson &amp; </a:t>
            </a:r>
            <a:r>
              <a:rPr lang="en-US" i="0" dirty="0">
                <a:solidFill>
                  <a:schemeClr val="tx1"/>
                </a:solidFill>
              </a:rPr>
              <a:t>H</a:t>
            </a:r>
            <a:r>
              <a:rPr lang="en-US" i="0" dirty="0" smtClean="0">
                <a:solidFill>
                  <a:schemeClr val="tx1"/>
                </a:solidFill>
              </a:rPr>
              <a:t>annah </a:t>
            </a:r>
            <a:r>
              <a:rPr lang="en-US" i="0" dirty="0" err="1" smtClean="0">
                <a:solidFill>
                  <a:schemeClr val="tx1"/>
                </a:solidFill>
              </a:rPr>
              <a:t>Tait</a:t>
            </a:r>
            <a:endParaRPr lang="en-US" i="0" dirty="0">
              <a:solidFill>
                <a:schemeClr val="tx1"/>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3959199"/>
            <a:ext cx="3164775" cy="2623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3959199"/>
            <a:ext cx="3810000" cy="2598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99817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NOTE</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sz="2000" dirty="0"/>
              <a:t>NOTE: There are several other mental disorders which may involve similar symptoms to bipolar disorder. These include schizophrenia, attention deficit hyperactivity disorder (ADHD), and some personality disorders, including borderline personality.</a:t>
            </a:r>
          </a:p>
          <a:p>
            <a:pPr indent="0">
              <a:buNone/>
            </a:pP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4343400"/>
            <a:ext cx="3048000" cy="2377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27326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prevention</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dirty="0"/>
              <a:t>Prevention of bipolar </a:t>
            </a:r>
            <a:r>
              <a:rPr lang="en-US" dirty="0" smtClean="0"/>
              <a:t>disorder has </a:t>
            </a:r>
            <a:r>
              <a:rPr lang="en-US" dirty="0"/>
              <a:t>focused on </a:t>
            </a:r>
            <a:r>
              <a:rPr lang="en-US" dirty="0" smtClean="0"/>
              <a:t>stress, which </a:t>
            </a:r>
            <a:r>
              <a:rPr lang="en-US" dirty="0"/>
              <a:t>although not a diagnostically specific causal agent for bipolar, does place genetically and biologically vulnerable individuals at risk for a </a:t>
            </a:r>
            <a:r>
              <a:rPr lang="en-US" dirty="0" smtClean="0"/>
              <a:t>more harmful effect (in </a:t>
            </a:r>
            <a:r>
              <a:rPr lang="en-US" dirty="0"/>
              <a:t>a gradual or subtle </a:t>
            </a:r>
            <a:r>
              <a:rPr lang="en-US" dirty="0" smtClean="0"/>
              <a:t>way) </a:t>
            </a:r>
            <a:r>
              <a:rPr lang="en-US" dirty="0"/>
              <a:t>course of </a:t>
            </a:r>
            <a:r>
              <a:rPr lang="en-US" dirty="0" smtClean="0"/>
              <a:t>illness. </a:t>
            </a:r>
          </a:p>
          <a:p>
            <a:r>
              <a:rPr lang="en-US" dirty="0" smtClean="0"/>
              <a:t>There </a:t>
            </a:r>
            <a:r>
              <a:rPr lang="en-US" dirty="0"/>
              <a:t>has been considerable debate regarding the causal relationship between usage of </a:t>
            </a:r>
            <a:r>
              <a:rPr lang="en-US" dirty="0" smtClean="0"/>
              <a:t>marijuana </a:t>
            </a:r>
            <a:r>
              <a:rPr lang="en-US" dirty="0"/>
              <a:t>and bipolar disorder</a:t>
            </a:r>
            <a:r>
              <a:rPr lang="en-US" dirty="0" smtClean="0"/>
              <a:t>.</a:t>
            </a:r>
            <a:endParaRPr lang="en-US" dirty="0"/>
          </a:p>
        </p:txBody>
      </p:sp>
    </p:spTree>
    <p:extLst>
      <p:ext uri="{BB962C8B-B14F-4D97-AF65-F5344CB8AC3E}">
        <p14:creationId xmlns:p14="http://schemas.microsoft.com/office/powerpoint/2010/main" val="2696817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Signs and tests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371600" y="1905000"/>
            <a:ext cx="6477000" cy="3352800"/>
          </a:xfrm>
        </p:spPr>
        <p:txBody>
          <a:bodyPr>
            <a:noAutofit/>
          </a:bodyPr>
          <a:lstStyle/>
          <a:p>
            <a:r>
              <a:rPr lang="en-US" sz="1400" dirty="0"/>
              <a:t>Many factors are involved in diagnosing bipolar disorder. The health care provider may do some or all of the following</a:t>
            </a:r>
            <a:r>
              <a:rPr lang="en-US" sz="1400" dirty="0" smtClean="0"/>
              <a:t>:</a:t>
            </a:r>
            <a:endParaRPr lang="en-US" sz="1400" dirty="0"/>
          </a:p>
          <a:p>
            <a:r>
              <a:rPr lang="en-US" sz="1400" dirty="0"/>
              <a:t>Ask about your family medical history, such as whether anyone has or had bipolar </a:t>
            </a:r>
            <a:r>
              <a:rPr lang="en-US" sz="1400" dirty="0" smtClean="0"/>
              <a:t>disorder</a:t>
            </a:r>
            <a:endParaRPr lang="en-US" sz="1400" dirty="0"/>
          </a:p>
          <a:p>
            <a:r>
              <a:rPr lang="en-US" sz="1400" dirty="0"/>
              <a:t>Ask about your recent mood swings and for how long you've had </a:t>
            </a:r>
            <a:r>
              <a:rPr lang="en-US" sz="1400" dirty="0" smtClean="0"/>
              <a:t>them</a:t>
            </a:r>
            <a:endParaRPr lang="en-US" sz="1400" dirty="0"/>
          </a:p>
          <a:p>
            <a:r>
              <a:rPr lang="en-US" sz="1400" dirty="0"/>
              <a:t>Perform a thorough examination to look for illnesses that may be causing the </a:t>
            </a:r>
            <a:r>
              <a:rPr lang="en-US" sz="1400" dirty="0" smtClean="0"/>
              <a:t>symptoms</a:t>
            </a:r>
            <a:endParaRPr lang="en-US" sz="1400" dirty="0"/>
          </a:p>
          <a:p>
            <a:r>
              <a:rPr lang="en-US" sz="1400" dirty="0"/>
              <a:t>Run laboratory tests to check for </a:t>
            </a:r>
            <a:r>
              <a:rPr lang="en-US" sz="1400" dirty="0" smtClean="0"/>
              <a:t>drug levels</a:t>
            </a:r>
            <a:endParaRPr lang="en-US" sz="1400" dirty="0"/>
          </a:p>
          <a:p>
            <a:r>
              <a:rPr lang="en-US" sz="1400" dirty="0" smtClean="0"/>
              <a:t>Take </a:t>
            </a:r>
            <a:r>
              <a:rPr lang="en-US" sz="1400" dirty="0"/>
              <a:t>a medical history, including any medical problems you have and any medications you </a:t>
            </a:r>
            <a:r>
              <a:rPr lang="en-US" sz="1400" dirty="0" smtClean="0"/>
              <a:t>take</a:t>
            </a:r>
            <a:endParaRPr lang="en-US" sz="1400" dirty="0"/>
          </a:p>
          <a:p>
            <a:r>
              <a:rPr lang="en-US" sz="1400" dirty="0" smtClean="0"/>
              <a:t>Monitor your </a:t>
            </a:r>
            <a:r>
              <a:rPr lang="en-US" sz="1400" dirty="0"/>
              <a:t>behavior and </a:t>
            </a:r>
            <a:r>
              <a:rPr lang="en-US" sz="1400" dirty="0" smtClean="0"/>
              <a:t>mood</a:t>
            </a:r>
          </a:p>
        </p:txBody>
      </p:sp>
    </p:spTree>
    <p:extLst>
      <p:ext uri="{BB962C8B-B14F-4D97-AF65-F5344CB8AC3E}">
        <p14:creationId xmlns:p14="http://schemas.microsoft.com/office/powerpoint/2010/main" val="26599341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Treatment</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fontScale="92500" lnSpcReduction="10000"/>
          </a:bodyPr>
          <a:lstStyle/>
          <a:p>
            <a:r>
              <a:rPr lang="en-US" dirty="0"/>
              <a:t>Periods of depression or mania return in most patients, even with treatment. The main goals of treatment </a:t>
            </a:r>
            <a:r>
              <a:rPr lang="en-US" dirty="0" smtClean="0"/>
              <a:t>are:</a:t>
            </a:r>
            <a:endParaRPr lang="en-US" dirty="0"/>
          </a:p>
          <a:p>
            <a:r>
              <a:rPr lang="en-US" dirty="0"/>
              <a:t>Avoid moving from one phase to </a:t>
            </a:r>
            <a:r>
              <a:rPr lang="en-US" dirty="0" smtClean="0"/>
              <a:t>another</a:t>
            </a:r>
            <a:endParaRPr lang="en-US" dirty="0"/>
          </a:p>
          <a:p>
            <a:r>
              <a:rPr lang="en-US" dirty="0"/>
              <a:t>Avoid the need for a hospital </a:t>
            </a:r>
            <a:r>
              <a:rPr lang="en-US" dirty="0" smtClean="0"/>
              <a:t>stay</a:t>
            </a:r>
            <a:endParaRPr lang="en-US" dirty="0"/>
          </a:p>
          <a:p>
            <a:r>
              <a:rPr lang="en-US" dirty="0"/>
              <a:t>Help the patient function as well as possible between </a:t>
            </a:r>
            <a:r>
              <a:rPr lang="en-US" dirty="0" smtClean="0"/>
              <a:t>episodes</a:t>
            </a:r>
            <a:endParaRPr lang="en-US" dirty="0"/>
          </a:p>
          <a:p>
            <a:r>
              <a:rPr lang="en-US" dirty="0"/>
              <a:t>Prevent self-injury and suicide</a:t>
            </a:r>
          </a:p>
          <a:p>
            <a:pPr indent="0">
              <a:buNone/>
            </a:pPr>
            <a:r>
              <a:rPr lang="en-US" dirty="0" smtClean="0"/>
              <a:t>Make </a:t>
            </a:r>
            <a:r>
              <a:rPr lang="en-US" dirty="0"/>
              <a:t>the episodes less frequent and severe</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7385" y="4495800"/>
            <a:ext cx="3027056" cy="2093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08867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Types of drugs used in treatment</a:t>
            </a:r>
            <a:endParaRPr lang="en-US" sz="2800" dirty="0"/>
          </a:p>
        </p:txBody>
      </p:sp>
      <p:sp>
        <p:nvSpPr>
          <p:cNvPr id="3" name="Content Placeholder 2"/>
          <p:cNvSpPr>
            <a:spLocks noGrp="1"/>
          </p:cNvSpPr>
          <p:nvPr>
            <p:ph idx="1"/>
          </p:nvPr>
        </p:nvSpPr>
        <p:spPr/>
        <p:txBody>
          <a:bodyPr>
            <a:normAutofit/>
          </a:bodyPr>
          <a:lstStyle/>
          <a:p>
            <a:r>
              <a:rPr lang="en-US" dirty="0"/>
              <a:t>The following drugs, called mood stabilizers, are usually used first</a:t>
            </a:r>
            <a:r>
              <a:rPr lang="en-US" dirty="0" smtClean="0"/>
              <a:t>:</a:t>
            </a:r>
            <a:endParaRPr lang="en-US" dirty="0"/>
          </a:p>
          <a:p>
            <a:r>
              <a:rPr lang="en-US" dirty="0" smtClean="0"/>
              <a:t>Carbamazepine</a:t>
            </a:r>
            <a:endParaRPr lang="en-US" dirty="0"/>
          </a:p>
          <a:p>
            <a:r>
              <a:rPr lang="en-US" dirty="0" err="1" smtClean="0"/>
              <a:t>Lamotrigine</a:t>
            </a:r>
            <a:endParaRPr lang="en-US" dirty="0"/>
          </a:p>
          <a:p>
            <a:r>
              <a:rPr lang="en-US" dirty="0" smtClean="0"/>
              <a:t>Lithium</a:t>
            </a:r>
            <a:endParaRPr lang="en-US" dirty="0"/>
          </a:p>
          <a:p>
            <a:r>
              <a:rPr lang="en-US" dirty="0"/>
              <a:t>Valproate (</a:t>
            </a:r>
            <a:r>
              <a:rPr lang="en-US" dirty="0" err="1"/>
              <a:t>valproic</a:t>
            </a:r>
            <a:r>
              <a:rPr lang="en-US" dirty="0"/>
              <a:t> acid</a:t>
            </a:r>
            <a:r>
              <a:rPr lang="en-US" dirty="0" smtClean="0"/>
              <a:t>)</a:t>
            </a:r>
            <a:endParaRPr lang="en-US" dirty="0"/>
          </a:p>
          <a:p>
            <a:r>
              <a:rPr lang="en-US" dirty="0"/>
              <a:t>Other </a:t>
            </a:r>
            <a:r>
              <a:rPr lang="en-US" dirty="0" err="1"/>
              <a:t>antiseizure</a:t>
            </a:r>
            <a:r>
              <a:rPr lang="en-US" dirty="0"/>
              <a:t> drugs may also be tried.</a:t>
            </a: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3149775"/>
            <a:ext cx="3200400" cy="2131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98794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Complications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Autofit/>
          </a:bodyPr>
          <a:lstStyle/>
          <a:p>
            <a:r>
              <a:rPr lang="en-US" sz="1400" dirty="0"/>
              <a:t>Stopping medication or taking it the wrong way can cause your symptoms to come back, and lead to the following complications</a:t>
            </a:r>
            <a:r>
              <a:rPr lang="en-US" sz="1400" dirty="0" smtClean="0"/>
              <a:t>:</a:t>
            </a:r>
            <a:endParaRPr lang="en-US" sz="1400" dirty="0"/>
          </a:p>
          <a:p>
            <a:r>
              <a:rPr lang="en-US" sz="1400" dirty="0"/>
              <a:t>Alcohol and/or drug </a:t>
            </a:r>
            <a:r>
              <a:rPr lang="en-US" sz="1400" dirty="0" smtClean="0"/>
              <a:t>abuse</a:t>
            </a:r>
            <a:endParaRPr lang="en-US" sz="1400" dirty="0"/>
          </a:p>
          <a:p>
            <a:r>
              <a:rPr lang="en-US" sz="1400" dirty="0"/>
              <a:t>Problems with relationships, work, and </a:t>
            </a:r>
            <a:r>
              <a:rPr lang="en-US" sz="1400" dirty="0" smtClean="0"/>
              <a:t>finance</a:t>
            </a:r>
            <a:endParaRPr lang="en-US" sz="1400" dirty="0"/>
          </a:p>
          <a:p>
            <a:r>
              <a:rPr lang="en-US" sz="1400" dirty="0" smtClean="0"/>
              <a:t>Bipolar disorder </a:t>
            </a:r>
            <a:r>
              <a:rPr lang="en-US" sz="1400" dirty="0"/>
              <a:t>can cause suicidal </a:t>
            </a:r>
            <a:r>
              <a:rPr lang="en-US" sz="1400" dirty="0" smtClean="0"/>
              <a:t>thoughts, that can leads </a:t>
            </a:r>
            <a:r>
              <a:rPr lang="en-US" sz="1400" dirty="0"/>
              <a:t>to suicidal attempts.  </a:t>
            </a:r>
            <a:endParaRPr lang="en-US" sz="1400" dirty="0" smtClean="0"/>
          </a:p>
          <a:p>
            <a:r>
              <a:rPr lang="en-US" sz="1400" dirty="0"/>
              <a:t>One out of three people with bipolar disorder report past attempts of suicide or complete it, and the annual average suicide rate is 0.4%, which is 10 to 20 times that of the general population. The standardized mortality ratio from suicide in bipolar disorder is between 18 and 25. </a:t>
            </a:r>
            <a:endParaRPr lang="en-US" sz="1400" dirty="0" smtClean="0"/>
          </a:p>
        </p:txBody>
      </p:sp>
    </p:spTree>
    <p:extLst>
      <p:ext uri="{BB962C8B-B14F-4D97-AF65-F5344CB8AC3E}">
        <p14:creationId xmlns:p14="http://schemas.microsoft.com/office/powerpoint/2010/main" val="36698666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References </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lnSpcReduction="10000"/>
          </a:bodyPr>
          <a:lstStyle/>
          <a:p>
            <a:r>
              <a:rPr lang="en-US" dirty="0"/>
              <a:t>http://www.ncbi.nlm.nih.gov/pubmedhealth/PMH0001924</a:t>
            </a:r>
            <a:r>
              <a:rPr lang="en-US" dirty="0" smtClean="0"/>
              <a:t>/</a:t>
            </a:r>
          </a:p>
          <a:p>
            <a:r>
              <a:rPr lang="en-US" dirty="0"/>
              <a:t>http://</a:t>
            </a:r>
            <a:r>
              <a:rPr lang="en-US" dirty="0" smtClean="0"/>
              <a:t>en.wikipedia.org/wiki/Bipolar_disorder</a:t>
            </a:r>
          </a:p>
          <a:p>
            <a:r>
              <a:rPr lang="en-US" dirty="0"/>
              <a:t>http://</a:t>
            </a:r>
            <a:r>
              <a:rPr lang="en-US" dirty="0" smtClean="0"/>
              <a:t>chealth.canoe.ca/channel_condition_info_details.asp?disease_id=240&amp;channel_id=11&amp;relation_id=54591</a:t>
            </a:r>
          </a:p>
          <a:p>
            <a:r>
              <a:rPr lang="en-US" dirty="0"/>
              <a:t>http://www.mooddisorderscanada.ca/documents/Consumer%20and%20Family%20Support/Bipolar%20Brochure%20English%20FINAL%20150109.pdf</a:t>
            </a:r>
            <a:endParaRPr lang="en-US" dirty="0" smtClean="0"/>
          </a:p>
          <a:p>
            <a:pPr indent="0">
              <a:buNone/>
            </a:pP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782" y="5006801"/>
            <a:ext cx="2592365" cy="1851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45704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effectLst>
                  <a:outerShdw blurRad="38100" dist="38100" dir="2700000" algn="tl">
                    <a:srgbClr val="000000">
                      <a:alpha val="43137"/>
                    </a:srgbClr>
                  </a:outerShdw>
                </a:effectLst>
              </a:rPr>
              <a:t>What is bipolar disorder? </a:t>
            </a:r>
            <a:endParaRPr lang="en-US" sz="28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Autofit/>
          </a:bodyPr>
          <a:lstStyle/>
          <a:p>
            <a:r>
              <a:rPr lang="en-US" sz="3200" dirty="0"/>
              <a:t>Bipolar disorder is a condition in which people go back and forth between periods of a very good or irritable mood </a:t>
            </a:r>
            <a:r>
              <a:rPr lang="en-US" sz="3200" dirty="0" smtClean="0"/>
              <a:t>and </a:t>
            </a:r>
            <a:r>
              <a:rPr lang="en-US" sz="3200" dirty="0"/>
              <a:t>depression.</a:t>
            </a:r>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2800" y="3352800"/>
            <a:ext cx="17526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638237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750" y="380999"/>
            <a:ext cx="4286250" cy="240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5292" y="1553584"/>
            <a:ext cx="33909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1599" y="2790825"/>
            <a:ext cx="2733675" cy="348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16234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effectLst>
                  <a:outerShdw blurRad="38100" dist="38100" dir="2700000" algn="tl">
                    <a:srgbClr val="000000">
                      <a:alpha val="43137"/>
                    </a:srgbClr>
                  </a:outerShdw>
                </a:effectLst>
              </a:rPr>
              <a:t>General info</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Autofit/>
          </a:bodyPr>
          <a:lstStyle/>
          <a:p>
            <a:r>
              <a:rPr lang="en-US" sz="2800" dirty="0"/>
              <a:t>Bipolar disorder affects men and women </a:t>
            </a:r>
            <a:r>
              <a:rPr lang="en-US" sz="2800" dirty="0" smtClean="0"/>
              <a:t>equally, </a:t>
            </a:r>
            <a:r>
              <a:rPr lang="en-US" sz="2800" dirty="0"/>
              <a:t>i</a:t>
            </a:r>
            <a:r>
              <a:rPr lang="en-US" sz="2800" dirty="0" smtClean="0"/>
              <a:t>t </a:t>
            </a:r>
            <a:r>
              <a:rPr lang="en-US" sz="2800" dirty="0"/>
              <a:t>usually starts between ages 15 - 25. The exact cause is unknown, but it occurs more often in relatives of people with bipolar disorder. </a:t>
            </a:r>
            <a:endParaRPr lang="en-US" sz="2800" dirty="0" smtClean="0"/>
          </a:p>
        </p:txBody>
      </p:sp>
    </p:spTree>
    <p:extLst>
      <p:ext uri="{BB962C8B-B14F-4D97-AF65-F5344CB8AC3E}">
        <p14:creationId xmlns:p14="http://schemas.microsoft.com/office/powerpoint/2010/main" val="6091977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effectLst>
                  <a:outerShdw blurRad="38100" dist="38100" dir="2700000" algn="tl">
                    <a:srgbClr val="000000">
                      <a:alpha val="43137"/>
                    </a:srgbClr>
                  </a:outerShdw>
                </a:effectLst>
              </a:rPr>
              <a:t>Types bipolar disorder</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dirty="0"/>
              <a:t>Type 1	    </a:t>
            </a:r>
            <a:r>
              <a:rPr lang="en-US" dirty="0" smtClean="0"/>
              <a:t> </a:t>
            </a:r>
            <a:r>
              <a:rPr lang="en-US" dirty="0"/>
              <a:t>People with bipolar disorder type </a:t>
            </a:r>
            <a:r>
              <a:rPr lang="en-US" dirty="0" smtClean="0"/>
              <a:t>1, have </a:t>
            </a:r>
            <a:r>
              <a:rPr lang="en-US" dirty="0"/>
              <a:t>had at least one manic episode and periods of major depression. In the past, bipolar disorder type </a:t>
            </a:r>
            <a:r>
              <a:rPr lang="en-US" dirty="0" smtClean="0"/>
              <a:t>1 </a:t>
            </a:r>
            <a:r>
              <a:rPr lang="en-US" dirty="0"/>
              <a:t>was called manic depression</a:t>
            </a:r>
            <a:r>
              <a:rPr lang="en-US" dirty="0" smtClean="0"/>
              <a:t>.</a:t>
            </a:r>
          </a:p>
          <a:p>
            <a:r>
              <a:rPr lang="en-US" dirty="0" smtClean="0"/>
              <a:t>Type </a:t>
            </a:r>
            <a:r>
              <a:rPr lang="en-US" dirty="0"/>
              <a:t>2      People with bipolar disorder type 2</a:t>
            </a:r>
            <a:r>
              <a:rPr lang="en-US" dirty="0" smtClean="0"/>
              <a:t> </a:t>
            </a:r>
            <a:r>
              <a:rPr lang="en-US" dirty="0"/>
              <a:t>have never had full mania. Instead they experience periods of high energy levels and impulsiveness that are not as extreme as mania (called hypomania). These periods alternate with episodes of depression. </a:t>
            </a:r>
          </a:p>
        </p:txBody>
      </p:sp>
      <p:sp>
        <p:nvSpPr>
          <p:cNvPr id="5" name="Right Arrow 4"/>
          <p:cNvSpPr/>
          <p:nvPr/>
        </p:nvSpPr>
        <p:spPr>
          <a:xfrm>
            <a:off x="2362200" y="2609272"/>
            <a:ext cx="228600" cy="210127"/>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3886200"/>
            <a:ext cx="2444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83655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effectLst>
                  <a:outerShdw blurRad="38100" dist="38100" dir="2700000" algn="tl">
                    <a:srgbClr val="000000">
                      <a:alpha val="43137"/>
                    </a:srgbClr>
                  </a:outerShdw>
                </a:effectLst>
              </a:rPr>
              <a:t>Types of bipolar disorder continued</a:t>
            </a:r>
            <a:r>
              <a:rPr lang="en-US" sz="2800" dirty="0" smtClean="0"/>
              <a:t>…</a:t>
            </a:r>
            <a:endParaRPr lang="en-US" sz="2800" dirty="0"/>
          </a:p>
        </p:txBody>
      </p:sp>
      <p:sp>
        <p:nvSpPr>
          <p:cNvPr id="3" name="Content Placeholder 2"/>
          <p:cNvSpPr>
            <a:spLocks noGrp="1"/>
          </p:cNvSpPr>
          <p:nvPr>
            <p:ph idx="1"/>
          </p:nvPr>
        </p:nvSpPr>
        <p:spPr/>
        <p:txBody>
          <a:bodyPr>
            <a:normAutofit fontScale="85000" lnSpcReduction="10000"/>
          </a:bodyPr>
          <a:lstStyle/>
          <a:p>
            <a:r>
              <a:rPr lang="en-US" sz="2600" dirty="0"/>
              <a:t>A mild form of bipolar disorder called </a:t>
            </a:r>
            <a:r>
              <a:rPr lang="en-US" sz="2600" dirty="0" err="1"/>
              <a:t>cyclothymia</a:t>
            </a:r>
            <a:r>
              <a:rPr lang="en-US" sz="2600" dirty="0"/>
              <a:t> </a:t>
            </a:r>
            <a:r>
              <a:rPr lang="en-US" sz="2600" dirty="0" smtClean="0"/>
              <a:t>, it involves </a:t>
            </a:r>
            <a:r>
              <a:rPr lang="en-US" sz="2600" dirty="0"/>
              <a:t>less severe mood swings. People with this form alternate between </a:t>
            </a:r>
            <a:r>
              <a:rPr lang="en-US" sz="2600" dirty="0" smtClean="0"/>
              <a:t>hypomania (a mild mania and hyperactivity) and </a:t>
            </a:r>
            <a:r>
              <a:rPr lang="en-US" sz="2600" dirty="0"/>
              <a:t>mild depression. People with bipolar disorder type 2</a:t>
            </a:r>
            <a:r>
              <a:rPr lang="en-US" sz="2600" dirty="0" smtClean="0"/>
              <a:t> </a:t>
            </a:r>
            <a:r>
              <a:rPr lang="en-US" sz="2600" dirty="0"/>
              <a:t>or </a:t>
            </a:r>
            <a:r>
              <a:rPr lang="en-US" sz="2600" dirty="0" err="1"/>
              <a:t>cyclothymia</a:t>
            </a:r>
            <a:r>
              <a:rPr lang="en-US" sz="2600" dirty="0"/>
              <a:t> may be wrongly diagnosed as having depression</a:t>
            </a:r>
            <a:r>
              <a:rPr lang="en-US" sz="2600" dirty="0" smtClean="0"/>
              <a:t>.</a:t>
            </a:r>
          </a:p>
          <a:p>
            <a:endParaRPr lang="en-US" dirty="0"/>
          </a:p>
        </p:txBody>
      </p:sp>
    </p:spTree>
    <p:extLst>
      <p:ext uri="{BB962C8B-B14F-4D97-AF65-F5344CB8AC3E}">
        <p14:creationId xmlns:p14="http://schemas.microsoft.com/office/powerpoint/2010/main" val="23191821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effectLst>
                  <a:outerShdw blurRad="38100" dist="38100" dir="2700000" algn="tl">
                    <a:srgbClr val="000000">
                      <a:alpha val="43137"/>
                    </a:srgbClr>
                  </a:outerShdw>
                </a:effectLst>
              </a:rPr>
              <a:t>Maniac &amp; depression </a:t>
            </a:r>
            <a:r>
              <a:rPr lang="en-US" sz="2800" dirty="0">
                <a:effectLst>
                  <a:outerShdw blurRad="38100" dist="38100" dir="2700000" algn="tl">
                    <a:srgbClr val="000000">
                      <a:alpha val="43137"/>
                    </a:srgbClr>
                  </a:outerShdw>
                </a:effectLst>
              </a:rPr>
              <a:t>e</a:t>
            </a:r>
            <a:r>
              <a:rPr lang="en-US" sz="2800" dirty="0" smtClean="0">
                <a:effectLst>
                  <a:outerShdw blurRad="38100" dist="38100" dir="2700000" algn="tl">
                    <a:srgbClr val="000000">
                      <a:alpha val="43137"/>
                    </a:srgbClr>
                  </a:outerShdw>
                </a:effectLst>
              </a:rPr>
              <a:t>pisodes</a:t>
            </a:r>
            <a:endParaRPr lang="en-US" sz="28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lnSpcReduction="10000"/>
          </a:bodyPr>
          <a:lstStyle/>
          <a:p>
            <a:r>
              <a:rPr lang="en-US" dirty="0"/>
              <a:t>In most people with bipolar disorder, there is no clear cause for the manic or depressive episodes. The following may trigger a manic episode in people with bipolar disorder</a:t>
            </a:r>
            <a:r>
              <a:rPr lang="en-US" dirty="0" smtClean="0"/>
              <a:t>:</a:t>
            </a:r>
          </a:p>
          <a:p>
            <a:r>
              <a:rPr lang="en-US" dirty="0"/>
              <a:t>Life changes </a:t>
            </a:r>
            <a:r>
              <a:rPr lang="en-US" i="1" dirty="0" smtClean="0"/>
              <a:t>Example:</a:t>
            </a:r>
            <a:r>
              <a:rPr lang="en-US" dirty="0" smtClean="0"/>
              <a:t> childbirth</a:t>
            </a:r>
          </a:p>
          <a:p>
            <a:r>
              <a:rPr lang="en-US" dirty="0"/>
              <a:t>Medications </a:t>
            </a:r>
            <a:r>
              <a:rPr lang="en-US" i="1" dirty="0" smtClean="0"/>
              <a:t>Example:</a:t>
            </a:r>
            <a:r>
              <a:rPr lang="en-US" dirty="0" smtClean="0"/>
              <a:t> antidepressants </a:t>
            </a:r>
            <a:r>
              <a:rPr lang="en-US" dirty="0"/>
              <a:t>or </a:t>
            </a:r>
            <a:r>
              <a:rPr lang="en-US" dirty="0" smtClean="0"/>
              <a:t>steroids</a:t>
            </a:r>
          </a:p>
          <a:p>
            <a:r>
              <a:rPr lang="en-US" dirty="0"/>
              <a:t>Periods of </a:t>
            </a:r>
            <a:r>
              <a:rPr lang="en-US" dirty="0" smtClean="0"/>
              <a:t>sleeplessness</a:t>
            </a:r>
          </a:p>
          <a:p>
            <a:r>
              <a:rPr lang="en-US" dirty="0"/>
              <a:t>Recreational drug use</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4600" y="3429000"/>
            <a:ext cx="2533650" cy="253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07598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Symptoms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fontScale="32500" lnSpcReduction="20000"/>
          </a:bodyPr>
          <a:lstStyle/>
          <a:p>
            <a:r>
              <a:rPr lang="en-US" sz="4300" dirty="0"/>
              <a:t>Easily </a:t>
            </a:r>
            <a:r>
              <a:rPr lang="en-US" sz="4300" dirty="0" smtClean="0"/>
              <a:t>distracted</a:t>
            </a:r>
          </a:p>
          <a:p>
            <a:r>
              <a:rPr lang="en-US" sz="4300" dirty="0"/>
              <a:t>Very elevated </a:t>
            </a:r>
            <a:r>
              <a:rPr lang="en-US" sz="4300" dirty="0" smtClean="0"/>
              <a:t>mood</a:t>
            </a:r>
            <a:endParaRPr lang="en-US" sz="4300" dirty="0"/>
          </a:p>
          <a:p>
            <a:r>
              <a:rPr lang="en-US" sz="4300" dirty="0"/>
              <a:t>Little need for </a:t>
            </a:r>
            <a:r>
              <a:rPr lang="en-US" sz="4300" dirty="0" smtClean="0"/>
              <a:t>sleep</a:t>
            </a:r>
            <a:endParaRPr lang="en-US" sz="4300" dirty="0"/>
          </a:p>
          <a:p>
            <a:r>
              <a:rPr lang="en-US" sz="4300" dirty="0"/>
              <a:t>Poor </a:t>
            </a:r>
            <a:r>
              <a:rPr lang="en-US" sz="4300" dirty="0" smtClean="0"/>
              <a:t>judgment</a:t>
            </a:r>
            <a:endParaRPr lang="en-US" sz="4300" dirty="0"/>
          </a:p>
          <a:p>
            <a:r>
              <a:rPr lang="en-US" sz="4300" dirty="0"/>
              <a:t>Poor temper </a:t>
            </a:r>
            <a:r>
              <a:rPr lang="en-US" sz="4300" dirty="0" smtClean="0"/>
              <a:t>control</a:t>
            </a:r>
            <a:endParaRPr lang="en-US" sz="4300" dirty="0"/>
          </a:p>
          <a:p>
            <a:r>
              <a:rPr lang="en-US" sz="4300" dirty="0"/>
              <a:t>Reckless behavior and lack of self </a:t>
            </a:r>
            <a:r>
              <a:rPr lang="en-US" sz="4300" dirty="0" smtClean="0"/>
              <a:t>control</a:t>
            </a:r>
            <a:endParaRPr lang="en-US" sz="4300" dirty="0"/>
          </a:p>
          <a:p>
            <a:r>
              <a:rPr lang="en-US" sz="4300" dirty="0"/>
              <a:t>Binge eating, drinking, and/or drug </a:t>
            </a:r>
            <a:r>
              <a:rPr lang="en-US" sz="4300" dirty="0" smtClean="0"/>
              <a:t>use</a:t>
            </a:r>
            <a:endParaRPr lang="en-US" sz="4300" dirty="0"/>
          </a:p>
          <a:p>
            <a:r>
              <a:rPr lang="en-US" sz="4300" dirty="0"/>
              <a:t>Poor </a:t>
            </a:r>
            <a:r>
              <a:rPr lang="en-US" sz="4300" dirty="0" smtClean="0"/>
              <a:t>judgment</a:t>
            </a:r>
            <a:endParaRPr lang="en-US" sz="4300" dirty="0"/>
          </a:p>
          <a:p>
            <a:r>
              <a:rPr lang="en-US" sz="4300" dirty="0" smtClean="0"/>
              <a:t>Spending sprees</a:t>
            </a:r>
          </a:p>
          <a:p>
            <a:pPr indent="0">
              <a:buNone/>
            </a:pPr>
            <a:endParaRPr lang="en-US" dirty="0"/>
          </a:p>
          <a:p>
            <a:endParaRPr lang="en-US" dirty="0"/>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2286000"/>
            <a:ext cx="3255844" cy="3255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49946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effectLst>
                  <a:outerShdw blurRad="38100" dist="38100" dir="2700000" algn="tl">
                    <a:srgbClr val="000000">
                      <a:alpha val="43137"/>
                    </a:srgbClr>
                  </a:outerShdw>
                </a:effectLst>
              </a:rPr>
              <a:t>Symptoms continued…</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fontScale="77500" lnSpcReduction="20000"/>
          </a:bodyPr>
          <a:lstStyle/>
          <a:p>
            <a:r>
              <a:rPr lang="en-US" dirty="0" smtClean="0"/>
              <a:t>Excess </a:t>
            </a:r>
            <a:r>
              <a:rPr lang="en-US" dirty="0"/>
              <a:t>activity (hyperactivity</a:t>
            </a:r>
            <a:r>
              <a:rPr lang="en-US" dirty="0" smtClean="0"/>
              <a:t>)</a:t>
            </a:r>
            <a:endParaRPr lang="en-US" dirty="0"/>
          </a:p>
          <a:p>
            <a:r>
              <a:rPr lang="en-US" dirty="0"/>
              <a:t>Increased </a:t>
            </a:r>
            <a:r>
              <a:rPr lang="en-US" dirty="0" smtClean="0"/>
              <a:t>energy</a:t>
            </a:r>
            <a:endParaRPr lang="en-US" dirty="0"/>
          </a:p>
          <a:p>
            <a:r>
              <a:rPr lang="en-US" dirty="0"/>
              <a:t>Racing </a:t>
            </a:r>
            <a:r>
              <a:rPr lang="en-US" dirty="0" smtClean="0"/>
              <a:t>thoughts</a:t>
            </a:r>
            <a:endParaRPr lang="en-US" dirty="0"/>
          </a:p>
          <a:p>
            <a:r>
              <a:rPr lang="en-US" dirty="0"/>
              <a:t>Talking a </a:t>
            </a:r>
            <a:r>
              <a:rPr lang="en-US" dirty="0" smtClean="0"/>
              <a:t>lot</a:t>
            </a:r>
            <a:endParaRPr lang="en-US" dirty="0"/>
          </a:p>
          <a:p>
            <a:r>
              <a:rPr lang="en-US" dirty="0"/>
              <a:t>Very high self-esteem (false beliefs about self or abilities</a:t>
            </a:r>
            <a:r>
              <a:rPr lang="en-US" dirty="0" smtClean="0"/>
              <a:t>)</a:t>
            </a:r>
            <a:endParaRPr lang="en-US" dirty="0"/>
          </a:p>
          <a:p>
            <a:r>
              <a:rPr lang="en-US" dirty="0"/>
              <a:t>Very involved in </a:t>
            </a:r>
            <a:r>
              <a:rPr lang="en-US" dirty="0" smtClean="0"/>
              <a:t>activities</a:t>
            </a:r>
          </a:p>
          <a:p>
            <a:r>
              <a:rPr lang="en-US" dirty="0"/>
              <a:t>Very upset (agitated or irritated</a:t>
            </a:r>
            <a:r>
              <a:rPr lang="en-US" dirty="0" smtClean="0"/>
              <a:t>)</a:t>
            </a:r>
          </a:p>
          <a:p>
            <a:r>
              <a:rPr lang="en-US" dirty="0"/>
              <a:t>These symptoms of mania occur with bipolar disorder I. In people with bipolar disorder II, the symptoms of mania are similar but less intense.</a:t>
            </a:r>
          </a:p>
          <a:p>
            <a:endParaRPr lang="en-US" dirty="0"/>
          </a:p>
          <a:p>
            <a:pPr indent="0">
              <a:buNone/>
            </a:pPr>
            <a:endParaRPr lang="en-US" dirty="0" smtClean="0"/>
          </a:p>
          <a:p>
            <a:endParaRPr lang="en-US" dirty="0"/>
          </a:p>
          <a:p>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2590800"/>
            <a:ext cx="2224088"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792842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101</TotalTime>
  <Words>695</Words>
  <Application>Microsoft Office PowerPoint</Application>
  <PresentationFormat>On-screen Show (4:3)</PresentationFormat>
  <Paragraphs>76</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Couture</vt:lpstr>
      <vt:lpstr>Bipolar Disorder</vt:lpstr>
      <vt:lpstr>What is bipolar disorder? </vt:lpstr>
      <vt:lpstr>PowerPoint Presentation</vt:lpstr>
      <vt:lpstr>General info</vt:lpstr>
      <vt:lpstr>Types bipolar disorder</vt:lpstr>
      <vt:lpstr>Types of bipolar disorder continued…</vt:lpstr>
      <vt:lpstr>Maniac &amp; depression episodes</vt:lpstr>
      <vt:lpstr>Symptoms</vt:lpstr>
      <vt:lpstr>Symptoms continued…</vt:lpstr>
      <vt:lpstr>NOTE</vt:lpstr>
      <vt:lpstr>prevention</vt:lpstr>
      <vt:lpstr>Signs and tests</vt:lpstr>
      <vt:lpstr>Treatment</vt:lpstr>
      <vt:lpstr>Types of drugs used in treatment</vt:lpstr>
      <vt:lpstr>Complications</vt:lpstr>
      <vt:lpstr>References </vt:lpstr>
    </vt:vector>
  </TitlesOfParts>
  <Company>GVSD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Bipolar Disorder</dc:title>
  <dc:creator>Windows User</dc:creator>
  <cp:lastModifiedBy>Atkinson, Beth</cp:lastModifiedBy>
  <cp:revision>36</cp:revision>
  <dcterms:created xsi:type="dcterms:W3CDTF">2013-01-11T18:09:39Z</dcterms:created>
  <dcterms:modified xsi:type="dcterms:W3CDTF">2013-01-14T21:56:57Z</dcterms:modified>
</cp:coreProperties>
</file>